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3"/>
  </p:notesMasterIdLst>
  <p:sldIdLst>
    <p:sldId id="256" r:id="rId5"/>
    <p:sldId id="260" r:id="rId6"/>
    <p:sldId id="264" r:id="rId7"/>
    <p:sldId id="261" r:id="rId8"/>
    <p:sldId id="263" r:id="rId9"/>
    <p:sldId id="262" r:id="rId10"/>
    <p:sldId id="265" r:id="rId11"/>
    <p:sldId id="266" r:id="rId12"/>
  </p:sldIdLst>
  <p:sldSz cx="10691813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9EAAF-7E87-4841-8002-CDBD07D88A5F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28725" y="1336675"/>
            <a:ext cx="51022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89456-11B0-4DDA-B4A5-773D8CB53D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597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94940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362592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27288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194940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362592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81531FB-8F76-42EF-B384-B68D6BAA2DDD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7919532-BD00-4883-9A41-68F06B7697EB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C1996422-F6E6-4ED1-9B80-C16AB4BC0A85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BB37577F-0EAB-4058-AF16-C7DB2A1EC1F5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78223C8-A0B3-4336-844A-D7838AEDEFEE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272880" y="991440"/>
            <a:ext cx="8447760" cy="2853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38C025F2-49C4-42AD-AA97-B3BD307D743A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F95631D0-5510-4985-AF34-76912DFDAA6F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F35733A-7B4B-4AA9-A619-2A8E388544EF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90592FD3-64E4-4011-AD8D-3D02849B108B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13894179-4B01-44EC-B0D5-E57702157718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B5A0D6D-5E10-4AE1-B349-B33EDA676E25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194940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362592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27288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194940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362592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C4EB9AB-5D7F-4F5F-B333-744D15BE2E26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4A266164-1A76-428F-A4A5-80D0316EE8EC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C461C7A2-A8E3-49D7-9BB7-38923D4CBF2F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CCED82CC-BFF4-449D-ACB6-3A54F0A2A356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486E1742-DD76-4549-A17A-3D3022D16258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552F53C2-3DCC-4948-9C61-6E34EFE11C03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272880" y="991440"/>
            <a:ext cx="8447760" cy="2853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575D8B49-3697-4993-822B-583E17FDDDA7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CA034B13-2B35-454B-B11B-700ACF1E13F7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3B106EFC-4EE5-49DC-90E6-A8651ECB749C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B019E03D-5E3E-44D7-AC5C-7A7CF311FC67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0BFADD61-93EC-4BF6-832A-31E1FD8500D8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EA0523EF-6251-486D-ACDE-DCEE801FC48B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194940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362592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27288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194940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362592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D40FB654-CC37-4D68-ADF6-C206AF304BC2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4A266164-1A76-428F-A4A5-80D0316EE8EC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730791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C461C7A2-A8E3-49D7-9BB7-38923D4CBF2F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62051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CCED82CC-BFF4-449D-ACB6-3A54F0A2A356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0711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486E1742-DD76-4549-A17A-3D3022D16258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20527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552F53C2-3DCC-4948-9C61-6E34EFE11C03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08730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272880" y="991440"/>
            <a:ext cx="8447760" cy="2853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575D8B49-3697-4993-822B-583E17FDDDA7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36837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CA034B13-2B35-454B-B11B-700ACF1E13F7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848828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3B106EFC-4EE5-49DC-90E6-A8651ECB749C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587720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B019E03D-5E3E-44D7-AC5C-7A7CF311FC67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635025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0BFADD61-93EC-4BF6-832A-31E1FD8500D8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73086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EA0523EF-6251-486D-ACDE-DCEE801FC48B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012030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194940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3625920" y="167004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27288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194940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3625920" y="4378680"/>
            <a:ext cx="159624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D40FB654-CC37-4D68-ADF6-C206AF304BC2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5706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72880" y="991440"/>
            <a:ext cx="8447760" cy="2853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2813400" y="437868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27288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2813400" y="1670040"/>
            <a:ext cx="241920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272880" y="4378680"/>
            <a:ext cx="4957560" cy="247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necteur droit 3"/>
          <p:cNvSpPr/>
          <p:nvPr/>
        </p:nvSpPr>
        <p:spPr>
          <a:xfrm>
            <a:off x="282240" y="7041600"/>
            <a:ext cx="10141920" cy="7560"/>
          </a:xfrm>
          <a:prstGeom prst="line">
            <a:avLst/>
          </a:prstGeom>
          <a:ln w="0">
            <a:solidFill>
              <a:srgbClr val="5770B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37440" rIns="90000" bIns="-374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Image 4"/>
          <p:cNvPicPr/>
          <p:nvPr/>
        </p:nvPicPr>
        <p:blipFill>
          <a:blip r:embed="rId14"/>
          <a:stretch/>
        </p:blipFill>
        <p:spPr>
          <a:xfrm>
            <a:off x="452880" y="272880"/>
            <a:ext cx="2904480" cy="137016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>
          <a:xfrm>
            <a:off x="3436200" y="7128000"/>
            <a:ext cx="7025760" cy="280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CSA ARH du 24 septembre 2024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>
          <a:xfrm>
            <a:off x="534600" y="7128000"/>
            <a:ext cx="2490480" cy="280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19/09/2024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nnecteur droit 46"/>
          <p:cNvSpPr/>
          <p:nvPr/>
        </p:nvSpPr>
        <p:spPr>
          <a:xfrm>
            <a:off x="282240" y="7041600"/>
            <a:ext cx="10141920" cy="7560"/>
          </a:xfrm>
          <a:prstGeom prst="line">
            <a:avLst/>
          </a:prstGeom>
          <a:ln w="0">
            <a:solidFill>
              <a:srgbClr val="5770B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37440" rIns="90000" bIns="-374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Image 47"/>
          <p:cNvPicPr/>
          <p:nvPr/>
        </p:nvPicPr>
        <p:blipFill>
          <a:blip r:embed="rId14"/>
          <a:stretch/>
        </p:blipFill>
        <p:spPr>
          <a:xfrm>
            <a:off x="181080" y="104760"/>
            <a:ext cx="1529640" cy="721440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272880" y="1670040"/>
            <a:ext cx="1015992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ftr" idx="3"/>
          </p:nvPr>
        </p:nvSpPr>
        <p:spPr>
          <a:xfrm>
            <a:off x="1359360" y="7200000"/>
            <a:ext cx="73454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CSA ARH du 24 septembre 2024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sldNum" idx="4"/>
          </p:nvPr>
        </p:nvSpPr>
        <p:spPr>
          <a:xfrm>
            <a:off x="8705160" y="7192080"/>
            <a:ext cx="1813320" cy="208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D6ED78AC-CCD7-4B3B-8531-2A817F28AD26}" type="slidenum">
              <a:rPr lang="fr-FR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dt" idx="5"/>
          </p:nvPr>
        </p:nvSpPr>
        <p:spPr>
          <a:xfrm>
            <a:off x="273960" y="7200000"/>
            <a:ext cx="249048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19/09/2024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nnecteur droit 46"/>
          <p:cNvSpPr/>
          <p:nvPr/>
        </p:nvSpPr>
        <p:spPr>
          <a:xfrm>
            <a:off x="282240" y="7041600"/>
            <a:ext cx="10141920" cy="7560"/>
          </a:xfrm>
          <a:prstGeom prst="line">
            <a:avLst/>
          </a:prstGeom>
          <a:ln w="0">
            <a:solidFill>
              <a:srgbClr val="5770B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37440" rIns="90000" bIns="-374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Image 47"/>
          <p:cNvPicPr/>
          <p:nvPr/>
        </p:nvPicPr>
        <p:blipFill>
          <a:blip r:embed="rId14"/>
          <a:stretch/>
        </p:blipFill>
        <p:spPr>
          <a:xfrm>
            <a:off x="181080" y="104760"/>
            <a:ext cx="1529640" cy="721440"/>
          </a:xfrm>
          <a:prstGeom prst="rect">
            <a:avLst/>
          </a:prstGeom>
          <a:ln w="0">
            <a:noFill/>
          </a:ln>
        </p:spPr>
      </p:pic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000"/>
          </a:bodyPr>
          <a:lstStyle/>
          <a:p>
            <a:pPr marL="406080" indent="-30456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12160" lvl="1" indent="-30456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18240" lvl="2" indent="-27072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624320" lvl="3" indent="-20304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030400" lvl="4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436480" lvl="5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2842560" lvl="6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47920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000"/>
          </a:bodyPr>
          <a:lstStyle/>
          <a:p>
            <a:pPr marL="406080" indent="-30456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12160" lvl="1" indent="-30456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18240" lvl="2" indent="-27072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624320" lvl="3" indent="-20304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030400" lvl="4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436480" lvl="5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2842560" lvl="6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90" name="PlaceHolder 4"/>
          <p:cNvSpPr>
            <a:spLocks noGrp="1"/>
          </p:cNvSpPr>
          <p:nvPr>
            <p:ph type="ftr" idx="6"/>
          </p:nvPr>
        </p:nvSpPr>
        <p:spPr>
          <a:xfrm>
            <a:off x="1359360" y="7200000"/>
            <a:ext cx="73454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CSA ARH du 24 septembre 2024</a:t>
            </a:r>
          </a:p>
        </p:txBody>
      </p:sp>
      <p:sp>
        <p:nvSpPr>
          <p:cNvPr id="91" name="PlaceHolder 5"/>
          <p:cNvSpPr>
            <a:spLocks noGrp="1"/>
          </p:cNvSpPr>
          <p:nvPr>
            <p:ph type="sldNum" idx="7"/>
          </p:nvPr>
        </p:nvSpPr>
        <p:spPr>
          <a:xfrm>
            <a:off x="8705160" y="7192080"/>
            <a:ext cx="1813320" cy="208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772E4581-2F25-44D9-9714-93D122E6A4BF}" type="slidenum">
              <a:rPr lang="fr-FR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dt" idx="8"/>
          </p:nvPr>
        </p:nvSpPr>
        <p:spPr>
          <a:xfrm>
            <a:off x="273960" y="7200000"/>
            <a:ext cx="249048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19/09/2024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nnecteur droit 46"/>
          <p:cNvSpPr/>
          <p:nvPr/>
        </p:nvSpPr>
        <p:spPr>
          <a:xfrm>
            <a:off x="282240" y="7041600"/>
            <a:ext cx="10141920" cy="7560"/>
          </a:xfrm>
          <a:prstGeom prst="line">
            <a:avLst/>
          </a:prstGeom>
          <a:ln w="0">
            <a:solidFill>
              <a:srgbClr val="5770B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37440" rIns="90000" bIns="-374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Image 47"/>
          <p:cNvPicPr/>
          <p:nvPr/>
        </p:nvPicPr>
        <p:blipFill>
          <a:blip r:embed="rId14"/>
          <a:stretch/>
        </p:blipFill>
        <p:spPr>
          <a:xfrm>
            <a:off x="181080" y="104760"/>
            <a:ext cx="1529640" cy="721440"/>
          </a:xfrm>
          <a:prstGeom prst="rect">
            <a:avLst/>
          </a:prstGeom>
          <a:ln w="0">
            <a:noFill/>
          </a:ln>
        </p:spPr>
      </p:pic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72880" y="991440"/>
            <a:ext cx="8447760" cy="61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27288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000"/>
          </a:bodyPr>
          <a:lstStyle/>
          <a:p>
            <a:pPr marL="406080" indent="-30456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12160" lvl="1" indent="-30456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18240" lvl="2" indent="-27072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624320" lvl="3" indent="-20304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030400" lvl="4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436480" lvl="5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2842560" lvl="6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479200" y="1670040"/>
            <a:ext cx="4957560" cy="518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000"/>
          </a:bodyPr>
          <a:lstStyle/>
          <a:p>
            <a:pPr marL="406080" indent="-30456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12160" lvl="1" indent="-30456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18240" lvl="2" indent="-27072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624320" lvl="3" indent="-20304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030400" lvl="4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436480" lvl="5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2842560" lvl="6" indent="-20304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90" name="PlaceHolder 4"/>
          <p:cNvSpPr>
            <a:spLocks noGrp="1"/>
          </p:cNvSpPr>
          <p:nvPr>
            <p:ph type="ftr" idx="6"/>
          </p:nvPr>
        </p:nvSpPr>
        <p:spPr>
          <a:xfrm>
            <a:off x="1359360" y="7200000"/>
            <a:ext cx="7345440" cy="3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CSA ARH du 24 septembre 2024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sldNum" idx="7"/>
          </p:nvPr>
        </p:nvSpPr>
        <p:spPr>
          <a:xfrm>
            <a:off x="8705160" y="7192080"/>
            <a:ext cx="1813320" cy="208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772E4581-2F25-44D9-9714-93D122E6A4BF}" type="slidenum">
              <a:rPr lang="fr-FR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dt" idx="8"/>
          </p:nvPr>
        </p:nvSpPr>
        <p:spPr>
          <a:xfrm>
            <a:off x="273960" y="7200000"/>
            <a:ext cx="249048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19/09/2024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057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met.meteo.fr/system/files/2024-09/rapport_final_instructiontsr_060624.pdf" TargetMode="External"/><Relationship Id="rId2" Type="http://schemas.openxmlformats.org/officeDocument/2006/relationships/hyperlink" Target="https://chat.meteo.fr/channel/qualite_base_amont" TargetMode="External"/><Relationship Id="rId1" Type="http://schemas.openxmlformats.org/officeDocument/2006/relationships/slideLayout" Target="../slideLayouts/slideLayout28.xml"/><Relationship Id="rId5" Type="http://schemas.openxmlformats.org/officeDocument/2006/relationships/hyperlink" Target="https://intramet.meteo.fr/system/files/2024-09/rapport-instruction-correction-en-region.pdf" TargetMode="External"/><Relationship Id="rId4" Type="http://schemas.openxmlformats.org/officeDocument/2006/relationships/hyperlink" Target="https://intramet.meteo.fr/system/files/2024-09/courrier-correction-tsr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nfluence.meteo.fr/pages/resumedraft.action?draftId=453437315&amp;draftShareId=10a044ac-cfbd-42f3-939e-17047d0f7208&amp;" TargetMode="Externa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ZoneTexte 84"/>
          <p:cNvSpPr/>
          <p:nvPr/>
        </p:nvSpPr>
        <p:spPr>
          <a:xfrm>
            <a:off x="641520" y="2888640"/>
            <a:ext cx="9071640" cy="180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 spc="-1" dirty="0">
                <a:solidFill>
                  <a:srgbClr val="5770BE"/>
                </a:solidFill>
                <a:latin typeface="Arial"/>
                <a:ea typeface="DejaVu Sans"/>
              </a:rPr>
              <a:t>Point</a:t>
            </a:r>
            <a:r>
              <a:rPr lang="fr-FR" sz="3200" b="1" strike="noStrike" spc="-1" dirty="0">
                <a:solidFill>
                  <a:srgbClr val="5770BE"/>
                </a:solidFill>
                <a:latin typeface="Arial"/>
                <a:ea typeface="DejaVu Sans"/>
              </a:rPr>
              <a:t> 3P</a:t>
            </a:r>
            <a:endParaRPr lang="fr-F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ZoneTexte 85"/>
          <p:cNvSpPr/>
          <p:nvPr/>
        </p:nvSpPr>
        <p:spPr>
          <a:xfrm>
            <a:off x="660960" y="4906440"/>
            <a:ext cx="8777160" cy="971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200" b="0" strike="noStrike" spc="-1" dirty="0">
                <a:solidFill>
                  <a:srgbClr val="000000"/>
                </a:solidFill>
                <a:latin typeface="Arial"/>
              </a:rPr>
              <a:t>CSA ARH du 24 septembre 2024</a:t>
            </a:r>
          </a:p>
        </p:txBody>
      </p:sp>
      <p:sp>
        <p:nvSpPr>
          <p:cNvPr id="132" name="PlaceHolder 2"/>
          <p:cNvSpPr>
            <a:spLocks noGrp="1"/>
          </p:cNvSpPr>
          <p:nvPr>
            <p:ph type="ftr" idx="10"/>
          </p:nvPr>
        </p:nvSpPr>
        <p:spPr>
          <a:xfrm>
            <a:off x="2267640" y="7128000"/>
            <a:ext cx="7025760" cy="280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</a:rPr>
              <a:t>CSA ARH du 24 septembre 2024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733600-2C7C-473D-8B9F-1411437858C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fr-FR"/>
              <a:t>19/09/2024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ZoneTexte 86"/>
          <p:cNvSpPr/>
          <p:nvPr/>
        </p:nvSpPr>
        <p:spPr>
          <a:xfrm>
            <a:off x="1901520" y="159120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1" strike="noStrike" spc="-1">
                <a:solidFill>
                  <a:srgbClr val="0070C0"/>
                </a:solidFill>
                <a:latin typeface="Arial"/>
                <a:ea typeface="DejaVu Sans"/>
              </a:rPr>
              <a:t>Etat d’avancement des travaux des GT</a:t>
            </a:r>
            <a:endParaRPr lang="fr-F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273960" y="1129320"/>
            <a:ext cx="10167120" cy="571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500" lnSpcReduction="20000"/>
          </a:bodyPr>
          <a:lstStyle/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GT Supervision de la base Amont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formation des formateurs les 3-4 octobre 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révision de la documentation avec le projet OMEGA 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</a:rPr>
              <a:t> contrôle subjectif régulier de la base productible (et base brute) à PG </a:t>
            </a:r>
          </a:p>
          <a:p>
            <a:pPr marL="36108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180360" indent="-180360">
              <a:spcBef>
                <a:spcPts val="1417"/>
              </a:spcBef>
              <a:buClr>
                <a:srgbClr val="0070C0"/>
              </a:buClr>
              <a:buFont typeface="Arial"/>
              <a:buChar char="•"/>
            </a:pPr>
            <a:r>
              <a:rPr lang="fr-FR" sz="2000" spc="-1" dirty="0">
                <a:solidFill>
                  <a:srgbClr val="0070C0"/>
                </a:solidFill>
              </a:rPr>
              <a:t>GT Qualité de la base, ateliers qualité</a:t>
            </a:r>
          </a:p>
          <a:p>
            <a:pPr marL="541440" lvl="1" indent="-18036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fr-FR" sz="2000" b="0" strike="noStrike" spc="-1" dirty="0">
                <a:solidFill>
                  <a:schemeClr val="tx1"/>
                </a:solidFill>
                <a:latin typeface="Arial"/>
                <a:ea typeface="DejaVu Sans"/>
              </a:rPr>
              <a:t>nouveau canal tchat de remontées sur la qualité d’Alpha pour faciliter les contributions : </a:t>
            </a:r>
            <a:r>
              <a:rPr lang="fr-FR" sz="2000" b="0" strike="noStrike" spc="-1" dirty="0">
                <a:solidFill>
                  <a:srgbClr val="C9211E"/>
                </a:solidFill>
                <a:latin typeface="Arial"/>
                <a:ea typeface="DejaVu Sans"/>
                <a:hlinkClick r:id="rId2"/>
              </a:rPr>
              <a:t>https://chat.meteo.fr/channel/qualite_base_amont</a:t>
            </a:r>
            <a:r>
              <a:rPr lang="fr-FR" sz="2000" b="0" strike="noStrike" spc="-1" dirty="0">
                <a:solidFill>
                  <a:srgbClr val="C9211E"/>
                </a:solidFill>
                <a:latin typeface="Arial"/>
                <a:ea typeface="DejaVu Sans"/>
              </a:rPr>
              <a:t> </a:t>
            </a:r>
            <a:r>
              <a:rPr lang="fr-FR" sz="2000" b="0" i="1" strike="noStrike" spc="-1" dirty="0">
                <a:solidFill>
                  <a:schemeClr val="tx1"/>
                </a:solidFill>
                <a:latin typeface="Arial"/>
                <a:ea typeface="DejaVu Sans"/>
              </a:rPr>
              <a:t>(assez peu de contributions pour l’instant...)</a:t>
            </a:r>
          </a:p>
          <a:p>
            <a:pPr marL="541440" lvl="1" indent="-18036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fr-FR" sz="2000" spc="-1" dirty="0">
                <a:solidFill>
                  <a:schemeClr val="tx1"/>
                </a:solidFill>
                <a:latin typeface="Arial"/>
                <a:ea typeface="DejaVu Sans"/>
              </a:rPr>
              <a:t>réflexion en cours pour mise en place d’ateliers sur la qualité de la production finalisée</a:t>
            </a:r>
            <a:endParaRPr lang="fr-FR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36108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0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GT  Correction TSR (rapport </a:t>
            </a:r>
            <a:r>
              <a:rPr lang="fr-FR" sz="2000" b="0" strike="noStrike" spc="-1" dirty="0">
                <a:solidFill>
                  <a:srgbClr val="0070C0"/>
                </a:solidFill>
                <a:latin typeface="Arial"/>
                <a:ea typeface="DejaVu Sans"/>
                <a:hlinkClick r:id="rId3"/>
              </a:rPr>
              <a:t>ici</a:t>
            </a:r>
            <a:r>
              <a:rPr lang="fr-FR" sz="20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)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réunion du GT le </a:t>
            </a:r>
            <a:r>
              <a:rPr lang="fr-FR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6 septembre 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pour présenter le projet de réponse PDG. Réponse envoyée 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  <a:hlinkClick r:id="rId4"/>
              </a:rPr>
              <a:t>ici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s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cénario 4 développé, en recette actuellement pour un déploiement début novembre (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SYSBA+synopsis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/ECORIA)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</a:rPr>
              <a:t> validation des spécifications détaillées du scénario 1 – modèle CEP, avant fin septembre par le GT, développement au T4 2024 puis évaluation subjective au S1 2025</a:t>
            </a:r>
          </a:p>
          <a:p>
            <a:pPr marL="36108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tabLst>
                <a:tab pos="0" algn="l"/>
              </a:tabLst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180360" lvl="0" indent="-180360"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000" spc="-1" dirty="0">
                <a:solidFill>
                  <a:srgbClr val="0070C0"/>
                </a:solidFill>
              </a:rPr>
              <a:t>GT  Correction en région (rapport </a:t>
            </a:r>
            <a:r>
              <a:rPr lang="fr-FR" sz="2000" spc="-1" dirty="0">
                <a:solidFill>
                  <a:srgbClr val="0070C0"/>
                </a:solidFill>
                <a:hlinkClick r:id="rId5"/>
              </a:rPr>
              <a:t>ici</a:t>
            </a:r>
            <a:r>
              <a:rPr lang="fr-FR" sz="2000" spc="-1" dirty="0">
                <a:solidFill>
                  <a:srgbClr val="0070C0"/>
                </a:solidFill>
              </a:rPr>
              <a:t>)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réunion du GT le </a:t>
            </a:r>
            <a:r>
              <a:rPr lang="fr-FR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17 septembre 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en présence DGA. Une réponse sera prochainement formalisée.</a:t>
            </a:r>
          </a:p>
          <a:p>
            <a:pPr marL="703980" indent="-342900">
              <a:spcBef>
                <a:spcPts val="499"/>
              </a:spcBef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</a:rPr>
              <a:t>6 scénarios examinés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il est proposé de retenir le scénario 2 (correction systématique des PPROD 1, 2 et 4, grâce à des renforts en DIR, amélioration de la chaîne actuelle sans pour autant développer une version 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Sysba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/ 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Ecoria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collaborative) : ouverture de 5 postes complémentaires de CPR au fil de l’eau de septembre.</a:t>
            </a:r>
          </a:p>
          <a:p>
            <a:pPr marL="541440" lvl="1" indent="-180360" rtl="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scénario 1 en attendant que l’effectif permette de faire le scénario 2 : participation des 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Dirs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en fonction </a:t>
            </a: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de leur effectif et de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la priorité des tâches définie dans le document de priorisation des tâches </a:t>
            </a: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(supervision avant J2/J3 si pas d’enjeux),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au regard de chaque réseau de données, pour assurer un travail de correction qui serait utile.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g</a:t>
            </a: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uide technique de la supervision de la base en cours de réactualisation pour le scénario 1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travaux sur les rythmes/horaires des supervisions de la base (y compris intégration J2/J3) avant les horaires d’été 2025</a:t>
            </a:r>
            <a:endParaRPr lang="fr-FR" sz="20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il est prévu un premier bilan de l’organisation mise en place au bout de 6 mois.</a:t>
            </a: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180360" lvl="0" indent="-180360"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pos="0" algn="l"/>
              </a:tabLst>
            </a:pPr>
            <a:endParaRPr lang="fr-FR" sz="2000" spc="-1" dirty="0">
              <a:solidFill>
                <a:srgbClr val="000000"/>
              </a:solidFill>
            </a:endParaRPr>
          </a:p>
          <a:p>
            <a:pPr marL="36108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41440" lvl="1" indent="0">
              <a:lnSpc>
                <a:spcPct val="90000"/>
              </a:lnSpc>
              <a:spcBef>
                <a:spcPts val="499"/>
              </a:spcBef>
              <a:buNone/>
              <a:tabLst>
                <a:tab pos="0" algn="l"/>
              </a:tabLst>
            </a:pPr>
            <a:endParaRPr lang="fr-FR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9D57B2-404A-480C-97A9-8C78ABAB7247}"/>
              </a:ext>
            </a:extLst>
          </p:cNvPr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ZoneTexte 86"/>
          <p:cNvSpPr/>
          <p:nvPr/>
        </p:nvSpPr>
        <p:spPr>
          <a:xfrm>
            <a:off x="1901520" y="159120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1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Etat d’avancement des travaux des GT</a:t>
            </a:r>
            <a:endParaRPr kumimoji="0" lang="fr-FR" sz="24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148706" y="1073900"/>
            <a:ext cx="10394400" cy="63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000"/>
          </a:bodyPr>
          <a:lstStyle/>
          <a:p>
            <a:pPr marL="180360" lvl="0" indent="-180360"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pos="0" algn="l"/>
              </a:tabLst>
            </a:pPr>
            <a:endParaRPr lang="fr-FR" sz="2000" spc="-1" dirty="0">
              <a:solidFill>
                <a:srgbClr val="0070C0"/>
              </a:solidFill>
            </a:endParaRPr>
          </a:p>
          <a:p>
            <a:pPr marL="180360" lvl="0" indent="-180360">
              <a:spcBef>
                <a:spcPts val="1001"/>
              </a:spcBef>
              <a:buClr>
                <a:srgbClr val="0070C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000" spc="-1" dirty="0">
                <a:solidFill>
                  <a:srgbClr val="0070C0"/>
                </a:solidFill>
              </a:rPr>
              <a:t>GT  Transversal pour l’adaptation des environnements et postes de travail des prévisionnistes (GTAE2P)</a:t>
            </a:r>
          </a:p>
          <a:p>
            <a:pPr marL="541440" lvl="1" indent="-18036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simplification du mot de passe sur les différentes applications (réalisée)</a:t>
            </a:r>
          </a:p>
          <a:p>
            <a:pPr marL="541440" lvl="1" indent="-18036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3 expérimentations entre février et juin 2024, en DIRN et au CNP, sur les apports du passage à Windows 11 en termes d’environnement de travail pour les prévisionnistes : </a:t>
            </a:r>
          </a:p>
          <a:p>
            <a:pPr marL="703980" lvl="6" indent="-34290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réduction du nombre de périphériques (souris + clavier)</a:t>
            </a:r>
          </a:p>
          <a:p>
            <a:pPr marL="703980" lvl="6" indent="-34290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accessibilité de l’ensemble des outils de production sur l’ensemble des écrans physiques et bureaux virtuels</a:t>
            </a:r>
          </a:p>
          <a:p>
            <a:pPr marL="703980" lvl="6" indent="-34290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partage d’écran « synopsis » via </a:t>
            </a:r>
            <a:r>
              <a:rPr lang="fr-FR" sz="2000" spc="-1" dirty="0" err="1">
                <a:solidFill>
                  <a:srgbClr val="000000"/>
                </a:solidFill>
                <a:latin typeface="Arial"/>
                <a:ea typeface="DejaVu Sans"/>
              </a:rPr>
              <a:t>Webex</a:t>
            </a:r>
            <a:endParaRPr lang="fr-FR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703980" lvl="6" indent="-34290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raccourcis clavier Windows 11 pour la gestion des écrans et bureaux virtuels</a:t>
            </a:r>
          </a:p>
          <a:p>
            <a:pPr marL="703980" lvl="6" indent="-34290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rapidité d’exécution des tâches entre les différents applicatifs</a:t>
            </a:r>
          </a:p>
          <a:p>
            <a:pPr marL="361080" lvl="6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tabLst>
                <a:tab pos="0" algn="l"/>
              </a:tabLst>
            </a:pPr>
            <a:r>
              <a:rPr lang="fr-FR" sz="2000" u="sng" spc="-1" dirty="0">
                <a:solidFill>
                  <a:srgbClr val="000000"/>
                </a:solidFill>
                <a:latin typeface="Arial"/>
                <a:ea typeface="DejaVu Sans"/>
              </a:rPr>
              <a:t>Limites en cours d’instruction </a:t>
            </a: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: encore des lenteurs observées lors de l’ouverture de la session/changement d’utilisateur</a:t>
            </a:r>
          </a:p>
          <a:p>
            <a:pPr marL="541440" lvl="1" indent="-18036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fr-FR" sz="2000" spc="-1" dirty="0">
                <a:solidFill>
                  <a:srgbClr val="000000"/>
                </a:solidFill>
                <a:latin typeface="Arial"/>
                <a:ea typeface="DejaVu Sans"/>
              </a:rPr>
              <a:t> développement de la connectique sans fil sur l’ensemble des postes avec tests via un panel d’utilisateurs (en cours)</a:t>
            </a:r>
          </a:p>
          <a:p>
            <a:pPr marL="541440" lvl="1" indent="-180360" eaLnBrk="0" fontAlgn="base" hangingPunct="0">
              <a:lnSpc>
                <a:spcPct val="90000"/>
              </a:lnSpc>
              <a:spcBef>
                <a:spcPts val="499"/>
              </a:spcBef>
              <a:spcAft>
                <a:spcPct val="0"/>
              </a:spcAft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endParaRPr lang="fr-FR" sz="2000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CSA ARH du 24 septembre 2024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B7131A-41FF-437C-A146-C1AEFCB48268}"/>
              </a:ext>
            </a:extLst>
          </p:cNvPr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r>
              <a:rPr lang="fr-FR"/>
              <a:t>19/09/2024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6">
            <a:extLst>
              <a:ext uri="{FF2B5EF4-FFF2-40B4-BE49-F238E27FC236}">
                <a16:creationId xmlns:a16="http://schemas.microsoft.com/office/drawing/2014/main" id="{D10A8EAD-68C0-4B4B-9A92-76AFD3373DA8}"/>
              </a:ext>
            </a:extLst>
          </p:cNvPr>
          <p:cNvSpPr/>
          <p:nvPr/>
        </p:nvSpPr>
        <p:spPr>
          <a:xfrm>
            <a:off x="1901520" y="159120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Synthèse des évolutions récentes ou proches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7A7868-7608-4FB3-BB30-3E4927BB10D6}"/>
              </a:ext>
            </a:extLst>
          </p:cNvPr>
          <p:cNvSpPr txBox="1"/>
          <p:nvPr/>
        </p:nvSpPr>
        <p:spPr>
          <a:xfrm>
            <a:off x="194270" y="1135718"/>
            <a:ext cx="1032647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/>
                </a:solidFill>
              </a:rPr>
              <a:t>Alpha 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600" dirty="0"/>
              <a:t> Chaine en double PNT+AS, avec ALPHA3.1 depuis juillet 2024, pour une bascule opérationnelle </a:t>
            </a:r>
            <a:r>
              <a:rPr lang="fr-FR" sz="1600" b="1" dirty="0"/>
              <a:t>mi-octobre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600" dirty="0"/>
              <a:t> Patch ALPHA3.1.2 incluant des développements non-intégrés dans la V3.1 en juin dernier (utilisation des précipitations ARPEGE et CEP) – déploiement opérationnel prévu en </a:t>
            </a:r>
            <a:r>
              <a:rPr lang="fr-FR" sz="1600" b="1" dirty="0"/>
              <a:t>novembre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600" dirty="0"/>
              <a:t>à signaler la tournée du projet en DIR, d’</a:t>
            </a:r>
            <a:r>
              <a:rPr lang="fr-FR" sz="1600" b="1" dirty="0"/>
              <a:t>octobre à décembre 2024 : </a:t>
            </a:r>
            <a:r>
              <a:rPr lang="pt-BR" sz="1600" dirty="0"/>
              <a:t>DIRNE le 2 octobre, DIRN le 14 octobre, DIRIF le 14 novembre, DIRSO le 28 novembre, DIRO le 2 décembre, DIRCE le 3 décembre et DIRSE le 5 décembre)</a:t>
            </a:r>
            <a:endParaRPr lang="fr-FR" sz="1600" b="1" dirty="0"/>
          </a:p>
          <a:p>
            <a:pPr lvl="1"/>
            <a:endParaRPr lang="fr-FR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/>
                </a:solidFill>
              </a:rPr>
              <a:t>Les outils de supervision SYSBA/ ECORIA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600" dirty="0"/>
              <a:t>Version  2.2 de SYSBA déployée le </a:t>
            </a:r>
            <a:r>
              <a:rPr lang="fr-FR" sz="1600" b="1" dirty="0"/>
              <a:t>25 juin </a:t>
            </a:r>
            <a:r>
              <a:rPr lang="fr-FR" sz="1600" dirty="0"/>
              <a:t>: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b="1" dirty="0"/>
              <a:t>Corrections successives à la volée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/>
              <a:t>Méthode de correction des températures enrichie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/>
              <a:t>Bibliothèque d’objets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/>
              <a:t>Possibilité de visualiser les corrections du SBA pour les DIR sous ECORIA</a:t>
            </a:r>
          </a:p>
          <a:p>
            <a:pPr lvl="2"/>
            <a:endParaRPr lang="fr-FR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1600" dirty="0"/>
              <a:t>Version 2. 3 de SYSBA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/>
              <a:t>Scénario 4 en phase de recette, déploiement de SYSBA V2.3 semaine 40 mais déploiement opérationnel </a:t>
            </a:r>
            <a:r>
              <a:rPr lang="fr-FR" sz="1600" b="1" dirty="0"/>
              <a:t>début novembre </a:t>
            </a:r>
            <a:r>
              <a:rPr lang="fr-FR" sz="1600" dirty="0"/>
              <a:t>(SYSBA et synopsis/ECORIA)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fr-FR" sz="1600" dirty="0"/>
          </a:p>
          <a:p>
            <a:pPr lvl="2"/>
            <a:endParaRPr lang="fr-FR" sz="1400" dirty="0"/>
          </a:p>
          <a:p>
            <a:endParaRPr lang="fr-FR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FD7A27AE-8361-4C9F-B9FA-596D28111C6A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E6B69233-F137-4632-9245-3CAF100B3A2B}"/>
              </a:ext>
            </a:extLst>
          </p:cNvPr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</a:p>
        </p:txBody>
      </p:sp>
    </p:spTree>
    <p:extLst>
      <p:ext uri="{BB962C8B-B14F-4D97-AF65-F5344CB8AC3E}">
        <p14:creationId xmlns:p14="http://schemas.microsoft.com/office/powerpoint/2010/main" val="50088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6">
            <a:extLst>
              <a:ext uri="{FF2B5EF4-FFF2-40B4-BE49-F238E27FC236}">
                <a16:creationId xmlns:a16="http://schemas.microsoft.com/office/drawing/2014/main" id="{D10A8EAD-68C0-4B4B-9A92-76AFD3373DA8}"/>
              </a:ext>
            </a:extLst>
          </p:cNvPr>
          <p:cNvSpPr/>
          <p:nvPr/>
        </p:nvSpPr>
        <p:spPr>
          <a:xfrm>
            <a:off x="1901520" y="159120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Synthèse des évolutions récentes ou proches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7A7868-7608-4FB3-BB30-3E4927BB10D6}"/>
              </a:ext>
            </a:extLst>
          </p:cNvPr>
          <p:cNvSpPr txBox="1"/>
          <p:nvPr/>
        </p:nvSpPr>
        <p:spPr>
          <a:xfrm>
            <a:off x="192005" y="1394568"/>
            <a:ext cx="1032647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/>
                </a:solidFill>
              </a:rPr>
              <a:t>Prométhée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Version 4 prévue pour </a:t>
            </a:r>
            <a:r>
              <a:rPr lang="fr-FR" b="1" dirty="0"/>
              <a:t>octobre </a:t>
            </a:r>
            <a:r>
              <a:rPr lang="fr-FR" sz="1600" dirty="0"/>
              <a:t>(5 ateliers entre les développeurs et le groupe des référents Prométhée se sont tenus de mars à juin permettant de spécifier les différentes évolutions qui avaient été identifiées lors de la tournée en région)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Neige : utilisation d’une grille haute résolution reconstruite à partir des AS de températures pour les risques à cheval sur J1J2 / Description de l’évolution temporelle de la LPN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Début/ Durée/ Intensité d’un épisode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Vent : qualification (plutôt que des valeurs) ; description des rafales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Temps Sensible : travail sur les phrases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Tableau de tendance ME (définition et discrimination des risques)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Recette en cours avec les référents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Séminaire des référents Prométhée des DIR du </a:t>
            </a:r>
            <a:r>
              <a:rPr lang="fr-FR" b="1" dirty="0"/>
              <a:t>24 au 26 septembre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Echanges sur les retours des référents</a:t>
            </a:r>
            <a:endParaRPr lang="fr-FR" sz="1400" dirty="0">
              <a:highlight>
                <a:srgbClr val="FFFF00"/>
              </a:highlight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Analyse des améliorations demandées mais non encore prises en compte :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fr-FR" sz="1400" dirty="0"/>
              <a:t>Température, temps sensible et vent : évolution des algorithmes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fr-FR" sz="1400" dirty="0"/>
              <a:t>Simplifications de la temporalité (risques et synthèse)</a:t>
            </a:r>
          </a:p>
          <a:p>
            <a:pPr lvl="2"/>
            <a:endParaRPr lang="fr-FR" sz="1400" dirty="0"/>
          </a:p>
          <a:p>
            <a:endParaRPr lang="fr-FR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350D7DC-F9DB-4002-912F-5232E7BBD375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 lang="fr-FR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921E9ED-0293-4311-A2E7-5DFC880E5F3C}"/>
              </a:ext>
            </a:extLst>
          </p:cNvPr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</a:p>
        </p:txBody>
      </p:sp>
    </p:spTree>
    <p:extLst>
      <p:ext uri="{BB962C8B-B14F-4D97-AF65-F5344CB8AC3E}">
        <p14:creationId xmlns:p14="http://schemas.microsoft.com/office/powerpoint/2010/main" val="202222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6">
            <a:extLst>
              <a:ext uri="{FF2B5EF4-FFF2-40B4-BE49-F238E27FC236}">
                <a16:creationId xmlns:a16="http://schemas.microsoft.com/office/drawing/2014/main" id="{D10A8EAD-68C0-4B4B-9A92-76AFD3373DA8}"/>
              </a:ext>
            </a:extLst>
          </p:cNvPr>
          <p:cNvSpPr/>
          <p:nvPr/>
        </p:nvSpPr>
        <p:spPr>
          <a:xfrm>
            <a:off x="1901520" y="159120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1" spc="-1" dirty="0">
                <a:solidFill>
                  <a:srgbClr val="0070C0"/>
                </a:solidFill>
              </a:rPr>
              <a:t>Evolutions à moyen terme</a:t>
            </a:r>
            <a:endParaRPr lang="fr-FR" sz="2400" spc="-1" dirty="0">
              <a:solidFill>
                <a:srgbClr val="00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7A7868-7608-4FB3-BB30-3E4927BB10D6}"/>
              </a:ext>
            </a:extLst>
          </p:cNvPr>
          <p:cNvSpPr txBox="1"/>
          <p:nvPr/>
        </p:nvSpPr>
        <p:spPr>
          <a:xfrm>
            <a:off x="192005" y="746080"/>
            <a:ext cx="1032647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Outils de supervision de la base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 optimisation du temps de calcul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 visualisation de la base corrigée avant validation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 instance de rejeu de la supervision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 développement du scénario 1 « TSR en bloc » - produit CEP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u="sng" dirty="0"/>
              <a:t> A prioriser :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supervision J2/J3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corrections </a:t>
            </a:r>
            <a:r>
              <a:rPr lang="fr-FR" dirty="0" err="1"/>
              <a:t>Tmin</a:t>
            </a:r>
            <a:r>
              <a:rPr lang="fr-FR" dirty="0"/>
              <a:t>/Tmax pour la supervision de la température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surveillance des seuils de vigilance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Alpha :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recalibration humidité, précipitations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travaux DESR-</a:t>
            </a:r>
            <a:r>
              <a:rPr lang="fr-FR" dirty="0" err="1"/>
              <a:t>DirOP</a:t>
            </a:r>
            <a:r>
              <a:rPr lang="fr-FR" dirty="0"/>
              <a:t> dans un objectif d’amélioration des précipitations </a:t>
            </a:r>
          </a:p>
          <a:p>
            <a:pPr lvl="1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Prométhée :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instruction  pour une intégration dans Prométhée post-v4 (projet prolongé d’un an)</a:t>
            </a:r>
            <a:endParaRPr lang="fr-FR" sz="1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Risques sur les paramètres quotidiens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Calcul de risques sur les zones descriptives (pour localiser finement les risques)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Mention de phénomènes locaux (vent notamment)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Production d’éléments d’incertitude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Bulletins marine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Mise en place d’une chaîne « MSB analysés » </a:t>
            </a:r>
            <a:r>
              <a:rPr lang="fr-FR" sz="1400" spc="-1" dirty="0"/>
              <a:t>pour contrôler la qualité des bulletins diffusés</a:t>
            </a:r>
            <a:endParaRPr lang="fr-FR" sz="1400" dirty="0"/>
          </a:p>
          <a:p>
            <a:pPr lvl="1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4C7A9DD-D214-47CA-A01B-2144D5F1D1C6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 lang="fr-FR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289CF034-9DE7-49B9-BC63-720C80FE78FC}"/>
              </a:ext>
            </a:extLst>
          </p:cNvPr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</a:p>
        </p:txBody>
      </p:sp>
    </p:spTree>
    <p:extLst>
      <p:ext uri="{BB962C8B-B14F-4D97-AF65-F5344CB8AC3E}">
        <p14:creationId xmlns:p14="http://schemas.microsoft.com/office/powerpoint/2010/main" val="191888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ZoneTexte 86"/>
          <p:cNvSpPr/>
          <p:nvPr/>
        </p:nvSpPr>
        <p:spPr>
          <a:xfrm>
            <a:off x="1867075" y="159515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1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Suites des fiches RSST</a:t>
            </a:r>
            <a:endParaRPr kumimoji="0" lang="fr-FR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51360" y="921977"/>
            <a:ext cx="10167120" cy="5715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</a:pPr>
            <a:endParaRPr lang="fr-FR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36108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2000" b="0" strike="noStrike" spc="-1" dirty="0">
              <a:solidFill>
                <a:srgbClr val="0070C0"/>
              </a:solidFill>
              <a:latin typeface="Arial"/>
              <a:ea typeface="DejaVu Sans"/>
            </a:endParaRPr>
          </a:p>
          <a:p>
            <a:pPr marL="180360" indent="-180360">
              <a:lnSpc>
                <a:spcPct val="90000"/>
              </a:lnSpc>
              <a:spcBef>
                <a:spcPts val="1001"/>
              </a:spcBef>
              <a:buClr>
                <a:srgbClr val="0070C0"/>
              </a:buClr>
              <a:buFont typeface="Arial"/>
              <a:buChar char="•"/>
            </a:pPr>
            <a:r>
              <a:rPr lang="fr-FR" sz="19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Des moyens pour accompagner collectivement et individuellement les personnels en difficulté</a:t>
            </a:r>
            <a:endParaRPr lang="fr-FR" sz="1900" b="0" strike="noStrike" spc="-1" dirty="0">
              <a:solidFill>
                <a:srgbClr val="000000"/>
              </a:solidFill>
              <a:latin typeface="Arial"/>
            </a:endParaRP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fr-FR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z="1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les personnels en difficulté font l’objet d’un suivi particularisé par leur hiérarchie et les équipes de la DRH </a:t>
            </a:r>
          </a:p>
          <a:p>
            <a:pPr marL="541440" lvl="1" indent="-1803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fr-FR" sz="1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des contacts formalisés ont été pris mi-août auprès de chaque rédacteur de fiches RSST pour examiner avec eux si les évolutions apportées depuis la date de leur signalement permettent de clore la fiche RSST. A ce jour :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PCS (5 fiches) : 1 seule réponse reçue : remerciements pour le suivi mais pas de mesures complémentaires d'accompagnement souhaitées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ARH (15 fiches) : 3 réponses reçues : remerciements pour le suivi mais pas de mesures complémentaires d’accompagnement souhaitées; 2 réponses reçues, précisant les attentes et non des mesures d'accompagnement souhaitées : prise en compte des revendications syndicales pour l’une, attente d'une fin de la période transitoire pour connaître notre organisation finale pour l’autre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pas encore de retours pour les fiches confidentielles (3 PCS et 2 ARH)</a:t>
            </a:r>
          </a:p>
          <a:p>
            <a:pPr marL="914400" lvl="2"/>
            <a:endParaRPr lang="fr-FR" sz="1400" dirty="0">
              <a:latin typeface="Arial"/>
              <a:ea typeface="DejaVu Sans"/>
            </a:endParaRPr>
          </a:p>
          <a:p>
            <a:pPr marL="914400" lvl="2"/>
            <a:endParaRPr lang="fr-FR" sz="14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914400" lvl="2"/>
            <a:r>
              <a:rPr lang="fr-FR" sz="1400" spc="-1" dirty="0">
                <a:solidFill>
                  <a:srgbClr val="000000"/>
                </a:solidFill>
                <a:latin typeface="Arial"/>
                <a:ea typeface="DejaVu Sans"/>
              </a:rPr>
              <a:t>NB : il n’y a pas eu de nouveaux signalements RSST relatifs à 3P depuis le mois de février.</a:t>
            </a:r>
          </a:p>
          <a:p>
            <a:pPr marL="914400" lvl="2"/>
            <a:endParaRPr lang="fr-FR" sz="1400" dirty="0"/>
          </a:p>
          <a:p>
            <a:pPr marL="541440" lvl="1" indent="-180360" algn="l" rtl="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"/>
            </a:pPr>
            <a:r>
              <a:rPr lang="fr-FR" sz="17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z="1700" b="0" strike="noStrike" spc="-1" dirty="0">
                <a:solidFill>
                  <a:srgbClr val="000000"/>
                </a:solidFill>
                <a:latin typeface="+mn-lt"/>
                <a:ea typeface="DejaVu Sans"/>
              </a:rPr>
              <a:t>c</a:t>
            </a:r>
            <a:r>
              <a:rPr kumimoji="0" lang="fr-FR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lôture</a:t>
            </a: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de l’action spécifique d’accompagnement par les psychologues en septembre 2024. </a:t>
            </a: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Poursuite du suivi des déclarations dans les instances du dialogue social /FS des périmètres concernés</a:t>
            </a: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1080" lvl="1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1400" dirty="0"/>
          </a:p>
          <a:p>
            <a:pPr marL="361080" lvl="3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fr-FR" sz="2000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dt" idx="14"/>
          </p:nvPr>
        </p:nvSpPr>
        <p:spPr>
          <a:xfrm>
            <a:off x="273960" y="7200000"/>
            <a:ext cx="249048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19/09/2024</a:t>
            </a:r>
            <a:endParaRPr kumimoji="0" lang="fr-FR" sz="1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CSA ARH du 24 septembre 2024</a:t>
            </a:r>
          </a:p>
        </p:txBody>
      </p:sp>
    </p:spTree>
    <p:extLst>
      <p:ext uri="{BB962C8B-B14F-4D97-AF65-F5344CB8AC3E}">
        <p14:creationId xmlns:p14="http://schemas.microsoft.com/office/powerpoint/2010/main" val="374738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ZoneTexte 86"/>
          <p:cNvSpPr/>
          <p:nvPr/>
        </p:nvSpPr>
        <p:spPr>
          <a:xfrm>
            <a:off x="1901520" y="159120"/>
            <a:ext cx="8447760" cy="615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Pour mémoire : calendrier des déploiements (accessible </a:t>
            </a:r>
            <a:r>
              <a:rPr lang="fr-FR" sz="2400" b="1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ici</a:t>
            </a:r>
            <a:r>
              <a:rPr lang="fr-FR" sz="24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)</a:t>
            </a: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ZoneTexte 87"/>
          <p:cNvSpPr/>
          <p:nvPr/>
        </p:nvSpPr>
        <p:spPr>
          <a:xfrm>
            <a:off x="273960" y="2068920"/>
            <a:ext cx="10159920" cy="48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rmAutofit/>
          </a:bodyPr>
          <a:lstStyle/>
          <a:p>
            <a:pPr>
              <a:lnSpc>
                <a:spcPct val="100000"/>
              </a:lnSpc>
              <a:spcBef>
                <a:spcPts val="972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lang="fr-FR"/>
              <a:t>CSA ARH du 24 septembre 2024</a:t>
            </a:r>
            <a:endParaRPr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D66297A-9C2C-4886-80B8-C576941596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21" y="853635"/>
            <a:ext cx="8952090" cy="5852403"/>
          </a:xfrm>
          <a:prstGeom prst="rect">
            <a:avLst/>
          </a:prstGeom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68A3A4-2C93-4901-B132-5F660091145B}"/>
              </a:ext>
            </a:extLst>
          </p:cNvPr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r>
              <a:rPr lang="fr-FR"/>
              <a:t>19/09/2024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00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</TotalTime>
  <Words>1335</Words>
  <Application>Microsoft Office PowerPoint</Application>
  <PresentationFormat>Personnalisé</PresentationFormat>
  <Paragraphs>131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1_Office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3P CA du 15 mars 2024PowerPoint</dc:title>
  <dc:subject/>
  <dc:creator>SOULAN Alain</dc:creator>
  <dc:description/>
  <cp:lastModifiedBy>SOULAN Alain</cp:lastModifiedBy>
  <cp:revision>102</cp:revision>
  <dcterms:created xsi:type="dcterms:W3CDTF">2024-01-10T17:04:08Z</dcterms:created>
  <dcterms:modified xsi:type="dcterms:W3CDTF">2024-09-19T07:57:55Z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Personnalisé</vt:lpwstr>
  </property>
  <property fmtid="{D5CDD505-2E9C-101B-9397-08002B2CF9AE}" pid="3" name="Slides">
    <vt:i4>5</vt:i4>
  </property>
</Properties>
</file>